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20" y="-5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4" d="100"/>
          <a:sy n="34" d="100"/>
        </p:scale>
        <p:origin x="-450" y="-9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CA6FE6B-8C38-4BB8-AB0A-D67C1F251FBC}" type="datetimeFigureOut">
              <a:rPr lang="en-US"/>
              <a:pPr>
                <a:defRPr/>
              </a:pPr>
              <a:t>6/24/2011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061312F3-04A2-4171-A795-136D1D5807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5FC45B1-38A8-40E5-A9EB-6110053A72EE}" type="datetimeFigureOut">
              <a:rPr lang="en-US"/>
              <a:pPr>
                <a:defRPr/>
              </a:pPr>
              <a:t>6/24/2011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739B19D-0FBC-4865-9122-BE66184EE4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3FB52AD-1D83-46B6-976C-C46D3CF0FE1E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47B2D0E-3891-4699-BA8A-DA68A26D3713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CB9D417-953B-41C3-84B6-DE83FD81940C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D418775-EB2B-4344-8A97-2B86A9AAD23F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EC2161F-D7FF-4DB9-B0AA-3D3251BB0E54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96DC791-9B21-4C8F-9B8B-61CBE877CACB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E17F7A7-D2B8-4897-A636-145558E4CDF9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C308EA7-26DD-46DC-BF57-F90FBF4488BC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BD144DA-3AE9-4460-AA26-49376FC9F985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D7EF33F-A9C9-4B7E-AFD4-74B3D1D7E6BD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B5A67D3-5C87-4EB4-BEDC-0504D2210BE5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8C1E68-B0DE-4021-B129-27FCE8D2B0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248400"/>
            <a:ext cx="1594740" cy="448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AECBEA-5A70-4705-BBD0-1D34C97FE7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049DEA-F2DA-4D97-93B7-397959222F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B6EFAE-2D62-46CE-BFB5-BE9065817B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248400"/>
            <a:ext cx="1594740" cy="448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CC2774-A541-4036-AC8C-43E4459656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010234-C7D0-4A11-9533-D5CF7F702E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E0AA49-5B95-455E-BE8F-CA8FDB16F1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82FB15-2541-4200-B513-25B552C0DF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714F69-661E-47D8-BEE6-EB8E3EFDDB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E3DF8D-7F97-422D-80A4-FD2C58BCF4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97C527-9FD4-49E7-98DF-A0F964785B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1DF0887E-BDFE-4CD3-8D70-24A38A4F10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990600"/>
            <a:ext cx="7848600" cy="1851025"/>
          </a:xfrm>
        </p:spPr>
        <p:txBody>
          <a:bodyPr/>
          <a:lstStyle/>
          <a:p>
            <a:pPr eaLnBrk="1" hangingPunct="1"/>
            <a:r>
              <a:rPr lang="en-US" sz="4800" smtClean="0">
                <a:latin typeface="Baskerville Old Face" pitchFamily="18" charset="0"/>
              </a:rPr>
              <a:t>Preparing For And Keeping Food Safe During A </a:t>
            </a:r>
            <a:br>
              <a:rPr lang="en-US" sz="4800" smtClean="0">
                <a:latin typeface="Baskerville Old Face" pitchFamily="18" charset="0"/>
              </a:rPr>
            </a:br>
            <a:r>
              <a:rPr lang="en-US" sz="4800" smtClean="0">
                <a:latin typeface="Baskerville Old Face" pitchFamily="18" charset="0"/>
              </a:rPr>
              <a:t>Power Outage</a:t>
            </a:r>
          </a:p>
        </p:txBody>
      </p:sp>
      <p:pic>
        <p:nvPicPr>
          <p:cNvPr id="2051" name="Picture 4" descr="MCj0437557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3505200"/>
            <a:ext cx="2286000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1470025"/>
          </a:xfrm>
        </p:spPr>
        <p:txBody>
          <a:bodyPr/>
          <a:lstStyle/>
          <a:p>
            <a:pPr eaLnBrk="1" hangingPunct="1"/>
            <a:r>
              <a:rPr lang="en-US" sz="4000" smtClean="0">
                <a:latin typeface="Baskerville Old Face" pitchFamily="18" charset="0"/>
              </a:rPr>
              <a:t/>
            </a:r>
            <a:br>
              <a:rPr lang="en-US" sz="4000" smtClean="0">
                <a:latin typeface="Baskerville Old Face" pitchFamily="18" charset="0"/>
              </a:rPr>
            </a:br>
            <a:r>
              <a:rPr lang="en-US" smtClean="0">
                <a:latin typeface="Baskerville Old Face" pitchFamily="18" charset="0"/>
              </a:rPr>
              <a:t>When In Doubt, Throw The </a:t>
            </a:r>
            <a:br>
              <a:rPr lang="en-US" smtClean="0">
                <a:latin typeface="Baskerville Old Face" pitchFamily="18" charset="0"/>
              </a:rPr>
            </a:br>
            <a:r>
              <a:rPr lang="en-US" smtClean="0">
                <a:latin typeface="Baskerville Old Face" pitchFamily="18" charset="0"/>
              </a:rPr>
              <a:t>Food Out!</a:t>
            </a:r>
            <a:br>
              <a:rPr lang="en-US" smtClean="0">
                <a:latin typeface="Baskerville Old Face" pitchFamily="18" charset="0"/>
              </a:rPr>
            </a:br>
            <a:endParaRPr lang="en-US" smtClean="0">
              <a:latin typeface="Baskerville Old Face" pitchFamily="18" charset="0"/>
            </a:endParaRPr>
          </a:p>
        </p:txBody>
      </p:sp>
      <p:sp>
        <p:nvSpPr>
          <p:cNvPr id="1024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4038600"/>
            <a:ext cx="7086600" cy="2133600"/>
          </a:xfrm>
        </p:spPr>
        <p:txBody>
          <a:bodyPr/>
          <a:lstStyle/>
          <a:p>
            <a:pPr eaLnBrk="1" hangingPunct="1"/>
            <a:r>
              <a:rPr lang="en-US" sz="3600" smtClean="0">
                <a:latin typeface="Baskerville Old Face" pitchFamily="18" charset="0"/>
              </a:rPr>
              <a:t>Wasting a few dollars now may save you discomfort, doctor bills or even a hospital stay later.</a:t>
            </a:r>
          </a:p>
        </p:txBody>
      </p:sp>
      <p:pic>
        <p:nvPicPr>
          <p:cNvPr id="10244" name="Picture 6" descr="MCj0423834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9000" y="2133600"/>
            <a:ext cx="2263775" cy="166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Conclusion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Keep an appliance thermometer in both your refrigerator and freezer.</a:t>
            </a:r>
          </a:p>
          <a:p>
            <a:pPr eaLnBrk="1" hangingPunct="1"/>
            <a:r>
              <a:rPr lang="en-US" smtClean="0"/>
              <a:t>Keep the refrigerator and freezer doors closed during a power outage.</a:t>
            </a:r>
          </a:p>
          <a:p>
            <a:pPr eaLnBrk="1" hangingPunct="1"/>
            <a:r>
              <a:rPr lang="en-US" smtClean="0"/>
              <a:t>Use a cooler if the temperature rises above 40˚ F in the refrigerator or freezer.</a:t>
            </a:r>
          </a:p>
          <a:p>
            <a:pPr eaLnBrk="1" hangingPunct="1"/>
            <a:endParaRPr lang="en-US" smtClean="0"/>
          </a:p>
        </p:txBody>
      </p:sp>
      <p:pic>
        <p:nvPicPr>
          <p:cNvPr id="11268" name="Picture 2" descr="C:\Users\Richard\AppData\Local\Microsoft\Windows\Temporary Internet Files\Content.IE5\NQT16G8F\MC90007877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4930775"/>
            <a:ext cx="2327275" cy="154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Conclusion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Never use camps stoves or grills indoors to cook food.</a:t>
            </a:r>
          </a:p>
          <a:p>
            <a:pPr eaLnBrk="1" hangingPunct="1"/>
            <a:r>
              <a:rPr lang="en-US" smtClean="0"/>
              <a:t>Discard all foods that have an unusual texture, color, or odor.</a:t>
            </a:r>
          </a:p>
        </p:txBody>
      </p:sp>
      <p:pic>
        <p:nvPicPr>
          <p:cNvPr id="12292" name="Picture 2" descr="C:\Users\Richard\AppData\Local\Microsoft\Windows\Temporary Internet Files\Content.IE5\NQT16G8F\MC90007877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4800600"/>
            <a:ext cx="2327275" cy="154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askerville Old Face" pitchFamily="18" charset="0"/>
              </a:rPr>
              <a:t>Preparing for a Possible </a:t>
            </a:r>
            <a:br>
              <a:rPr lang="en-US" dirty="0" smtClean="0">
                <a:latin typeface="Baskerville Old Face" pitchFamily="18" charset="0"/>
              </a:rPr>
            </a:br>
            <a:r>
              <a:rPr lang="en-US" dirty="0" smtClean="0">
                <a:latin typeface="Baskerville Old Face" pitchFamily="18" charset="0"/>
              </a:rPr>
              <a:t>Power Outage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Keep a thermometer in your refrigerator and freezer</a:t>
            </a:r>
            <a:endParaRPr lang="en-US" dirty="0"/>
          </a:p>
        </p:txBody>
      </p:sp>
      <p:pic>
        <p:nvPicPr>
          <p:cNvPr id="1027" name="Picture 3" descr="E:\DCIM\100MSDCF\DSC00925.JPG"/>
          <p:cNvPicPr>
            <a:picLocks noChangeAspect="1" noChangeArrowheads="1"/>
          </p:cNvPicPr>
          <p:nvPr/>
        </p:nvPicPr>
        <p:blipFill>
          <a:blip r:embed="rId2" cstate="print"/>
          <a:srcRect l="8696" r="6522"/>
          <a:stretch>
            <a:fillRect/>
          </a:stretch>
        </p:blipFill>
        <p:spPr bwMode="auto">
          <a:xfrm rot="5400000">
            <a:off x="2663402" y="2853901"/>
            <a:ext cx="3817197" cy="3581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Baskerville Old Face" pitchFamily="18" charset="0"/>
              </a:rPr>
              <a:t>Preparing for a Possible </a:t>
            </a:r>
            <a:br>
              <a:rPr lang="en-US" dirty="0" smtClean="0">
                <a:latin typeface="Baskerville Old Face" pitchFamily="18" charset="0"/>
              </a:rPr>
            </a:br>
            <a:r>
              <a:rPr lang="en-US" dirty="0" smtClean="0">
                <a:latin typeface="Baskerville Old Face" pitchFamily="18" charset="0"/>
              </a:rPr>
              <a:t>Power Outage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057400"/>
            <a:ext cx="8382000" cy="48006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Baskerville Old Face" pitchFamily="18" charset="0"/>
              </a:rPr>
              <a:t>Freeze </a:t>
            </a:r>
            <a:r>
              <a:rPr lang="en-US" dirty="0" smtClean="0">
                <a:latin typeface="Baskerville Old Face" pitchFamily="18" charset="0"/>
              </a:rPr>
              <a:t>Water</a:t>
            </a:r>
          </a:p>
          <a:p>
            <a:pPr lvl="1" eaLnBrk="1" hangingPunct="1"/>
            <a:r>
              <a:rPr lang="en-US" sz="3200" dirty="0" smtClean="0">
                <a:latin typeface="Baskerville Old Face" pitchFamily="18" charset="0"/>
              </a:rPr>
              <a:t>Wash the container thoroughly before using</a:t>
            </a:r>
          </a:p>
          <a:p>
            <a:pPr lvl="1" eaLnBrk="1" hangingPunct="1"/>
            <a:r>
              <a:rPr lang="en-US" sz="3200" dirty="0" smtClean="0">
                <a:latin typeface="Baskerville Old Face" pitchFamily="18" charset="0"/>
              </a:rPr>
              <a:t>Use to keep food cold if the                         power goes out</a:t>
            </a:r>
          </a:p>
          <a:p>
            <a:pPr lvl="1" eaLnBrk="1" hangingPunct="1"/>
            <a:r>
              <a:rPr lang="en-US" sz="3200" dirty="0" smtClean="0">
                <a:latin typeface="Baskerville Old Face" pitchFamily="18" charset="0"/>
              </a:rPr>
              <a:t>Use for drinking as it thaws</a:t>
            </a:r>
          </a:p>
          <a:p>
            <a:pPr lvl="1" eaLnBrk="1" hangingPunct="1">
              <a:buFontTx/>
              <a:buNone/>
            </a:pPr>
            <a:endParaRPr lang="en-US" sz="3200" dirty="0" smtClean="0">
              <a:latin typeface="Baskerville Old Face" pitchFamily="18" charset="0"/>
            </a:endParaRPr>
          </a:p>
        </p:txBody>
      </p:sp>
      <p:grpSp>
        <p:nvGrpSpPr>
          <p:cNvPr id="3076" name="Group 9"/>
          <p:cNvGrpSpPr>
            <a:grpSpLocks/>
          </p:cNvGrpSpPr>
          <p:nvPr/>
        </p:nvGrpSpPr>
        <p:grpSpPr bwMode="auto">
          <a:xfrm>
            <a:off x="106756200" y="105513188"/>
            <a:ext cx="6565900" cy="9144000"/>
            <a:chOff x="103016304" y="105613200"/>
            <a:chExt cx="6565392" cy="9144000"/>
          </a:xfrm>
        </p:grpSpPr>
        <p:sp>
          <p:nvSpPr>
            <p:cNvPr id="3082" name="Text Box 10"/>
            <p:cNvSpPr txBox="1">
              <a:spLocks noChangeArrowheads="1" noChangeShapeType="1"/>
            </p:cNvSpPr>
            <p:nvPr/>
          </p:nvSpPr>
          <p:spPr bwMode="auto">
            <a:xfrm>
              <a:off x="103016304" y="114452400"/>
              <a:ext cx="6565392" cy="304800"/>
            </a:xfrm>
            <a:prstGeom prst="rect">
              <a:avLst/>
            </a:prstGeom>
            <a:solidFill>
              <a:srgbClr val="FFFFFF"/>
            </a:solidFill>
            <a:ln w="0" algn="in">
              <a:noFill/>
              <a:miter lim="800000"/>
              <a:headEnd/>
              <a:tailEnd/>
            </a:ln>
          </p:spPr>
          <p:txBody>
            <a:bodyPr lIns="36195" tIns="36195" rIns="36195" bIns="36195"/>
            <a:lstStyle/>
            <a:p>
              <a:pPr algn="ctr"/>
              <a:r>
                <a:rPr lang="en-US" sz="900">
                  <a:solidFill>
                    <a:srgbClr val="000000"/>
                  </a:solidFill>
                  <a:latin typeface="Copperplate Gothic Bold" pitchFamily="34" charset="0"/>
                </a:rPr>
                <a:t>Page </a:t>
              </a:r>
              <a:fld id="{52FB6AB4-4DD6-48F9-ACF3-34E8CFA50F4F}" type="slidenum">
                <a:rPr lang="en-US" sz="900">
                  <a:solidFill>
                    <a:srgbClr val="000000"/>
                  </a:solidFill>
                  <a:latin typeface="Copperplate Gothic Bold" pitchFamily="34" charset="0"/>
                </a:rPr>
                <a:pPr algn="ctr"/>
                <a:t>3</a:t>
              </a:fld>
              <a:endParaRPr lang="en-US"/>
            </a:p>
          </p:txBody>
        </p:sp>
        <p:sp>
          <p:nvSpPr>
            <p:cNvPr id="3083" name="Text Box 11"/>
            <p:cNvSpPr txBox="1">
              <a:spLocks noChangeArrowheads="1"/>
            </p:cNvSpPr>
            <p:nvPr/>
          </p:nvSpPr>
          <p:spPr bwMode="auto">
            <a:xfrm>
              <a:off x="103016304" y="105613200"/>
              <a:ext cx="6565392" cy="8801100"/>
            </a:xfrm>
            <a:prstGeom prst="rect">
              <a:avLst/>
            </a:prstGeom>
            <a:noFill/>
            <a:ln w="6350" algn="in">
              <a:solidFill>
                <a:srgbClr val="99CCFF"/>
              </a:solidFill>
              <a:miter lim="800000"/>
              <a:headEnd/>
              <a:tailEnd/>
            </a:ln>
          </p:spPr>
          <p:txBody>
            <a:bodyPr tIns="36576" bIns="36576"/>
            <a:lstStyle/>
            <a:p>
              <a:pPr>
                <a:spcAft>
                  <a:spcPts val="400"/>
                </a:spcAft>
              </a:pPr>
              <a:r>
                <a:rPr lang="en-US" sz="1400" b="1">
                  <a:solidFill>
                    <a:srgbClr val="000066"/>
                  </a:solidFill>
                  <a:latin typeface="Times New Roman" pitchFamily="18" charset="0"/>
                </a:rPr>
                <a:t>4.  Long-handled Bottle Brush</a:t>
              </a:r>
            </a:p>
            <a:p>
              <a:pPr lvl="1">
                <a:spcAft>
                  <a:spcPts val="400"/>
                </a:spcAft>
                <a:buSzPts val="1000"/>
                <a:buFont typeface="Symbol" pitchFamily="18" charset="2"/>
                <a:buChar char="·"/>
              </a:pPr>
              <a:r>
                <a:rPr lang="en-US" sz="1400">
                  <a:solidFill>
                    <a:srgbClr val="000066"/>
                  </a:solidFill>
                  <a:latin typeface="Times New Roman" pitchFamily="18" charset="0"/>
                </a:rPr>
                <a:t>You will use this tool for cleaning jars and bottles. It also works well if you're trying to clean around the inside edges of pots and pans.</a:t>
              </a:r>
            </a:p>
            <a:p>
              <a:pPr>
                <a:spcAft>
                  <a:spcPts val="400"/>
                </a:spcAft>
              </a:pPr>
              <a:r>
                <a:rPr lang="en-US" sz="1400" b="1">
                  <a:solidFill>
                    <a:srgbClr val="000066"/>
                  </a:solidFill>
                  <a:latin typeface="Times New Roman" pitchFamily="18" charset="0"/>
                </a:rPr>
                <a:t>5.  Dish Cloths</a:t>
              </a:r>
            </a:p>
            <a:p>
              <a:pPr lvl="1">
                <a:spcAft>
                  <a:spcPts val="400"/>
                </a:spcAft>
                <a:buSzPts val="1000"/>
                <a:buFont typeface="Symbol" pitchFamily="18" charset="2"/>
                <a:buChar char="·"/>
              </a:pPr>
              <a:r>
                <a:rPr lang="en-US" sz="1400">
                  <a:solidFill>
                    <a:srgbClr val="000066"/>
                  </a:solidFill>
                  <a:latin typeface="Times New Roman" pitchFamily="18" charset="0"/>
                </a:rPr>
                <a:t>Use a clean dish cloth everyday to wash dishes, wipe up spills and clean the kitchen counter.</a:t>
              </a:r>
            </a:p>
            <a:p>
              <a:pPr lvl="1">
                <a:spcAft>
                  <a:spcPts val="400"/>
                </a:spcAft>
                <a:buSzPts val="1000"/>
                <a:buFont typeface="Symbol" pitchFamily="18" charset="2"/>
                <a:buChar char="·"/>
              </a:pPr>
              <a:r>
                <a:rPr lang="en-US" sz="1400">
                  <a:solidFill>
                    <a:srgbClr val="000066"/>
                  </a:solidFill>
                  <a:latin typeface="Times New Roman" pitchFamily="18" charset="0"/>
                </a:rPr>
                <a:t>Wash the dishcloth, after each meal, in the washing machine on hot water cycle and dry in a hot dryer (NO MORE C-LES).</a:t>
              </a:r>
            </a:p>
            <a:p>
              <a:pPr lvl="1">
                <a:spcAft>
                  <a:spcPts val="400"/>
                </a:spcAft>
                <a:buSzPts val="1000"/>
                <a:buFont typeface="Symbol" pitchFamily="18" charset="2"/>
                <a:buChar char="·"/>
              </a:pPr>
              <a:r>
                <a:rPr lang="en-US" sz="1400">
                  <a:solidFill>
                    <a:srgbClr val="000066"/>
                  </a:solidFill>
                  <a:latin typeface="Times New Roman" pitchFamily="18" charset="0"/>
                </a:rPr>
                <a:t>Dishcloths are easier to keep clean than sponges and can be purchased inexpensively.</a:t>
              </a:r>
            </a:p>
            <a:p>
              <a:pPr>
                <a:spcAft>
                  <a:spcPts val="400"/>
                </a:spcAft>
              </a:pPr>
              <a:r>
                <a:rPr lang="en-US" sz="1400" b="1">
                  <a:solidFill>
                    <a:srgbClr val="000066"/>
                  </a:solidFill>
                  <a:latin typeface="Times New Roman" pitchFamily="18" charset="0"/>
                </a:rPr>
                <a:t>6.  Mop</a:t>
              </a:r>
            </a:p>
            <a:p>
              <a:pPr lvl="1">
                <a:spcAft>
                  <a:spcPts val="400"/>
                </a:spcAft>
                <a:buSzPts val="1000"/>
                <a:buFont typeface="Symbol" pitchFamily="18" charset="2"/>
                <a:buChar char="·"/>
              </a:pPr>
              <a:r>
                <a:rPr lang="en-US" sz="1400">
                  <a:solidFill>
                    <a:srgbClr val="000066"/>
                  </a:solidFill>
                  <a:latin typeface="Times New Roman" pitchFamily="18" charset="0"/>
                </a:rPr>
                <a:t>For your safety, wet spills should be cleaned up immediately.  After sweeping, mop kitchen floors for cleanliness and to prevent the growth of CLES.</a:t>
              </a:r>
            </a:p>
            <a:p>
              <a:pPr>
                <a:spcAft>
                  <a:spcPts val="400"/>
                </a:spcAft>
              </a:pPr>
              <a:r>
                <a:rPr lang="en-US" sz="1400" b="1">
                  <a:solidFill>
                    <a:srgbClr val="000066"/>
                  </a:solidFill>
                  <a:latin typeface="Times New Roman" pitchFamily="18" charset="0"/>
                </a:rPr>
                <a:t>7.  Paper Towels</a:t>
              </a:r>
            </a:p>
            <a:p>
              <a:pPr lvl="1">
                <a:spcAft>
                  <a:spcPts val="400"/>
                </a:spcAft>
                <a:buSzPts val="1000"/>
                <a:buFont typeface="Symbol" pitchFamily="18" charset="2"/>
                <a:buChar char="·"/>
              </a:pPr>
              <a:r>
                <a:rPr lang="en-US" sz="1400">
                  <a:solidFill>
                    <a:srgbClr val="000066"/>
                  </a:solidFill>
                  <a:latin typeface="Times New Roman" pitchFamily="18" charset="0"/>
                </a:rPr>
                <a:t>You can use paper towels to clean the kitchen or maybe use a combination of paper towels and dishcloths.</a:t>
              </a:r>
            </a:p>
            <a:p>
              <a:pPr lvl="2">
                <a:spcAft>
                  <a:spcPts val="400"/>
                </a:spcAft>
                <a:buSzPts val="1000"/>
                <a:buFont typeface="Symbol" pitchFamily="18" charset="2"/>
                <a:buChar char="·"/>
              </a:pPr>
              <a:r>
                <a:rPr lang="en-US" sz="1400">
                  <a:solidFill>
                    <a:srgbClr val="000066"/>
                  </a:solidFill>
                  <a:latin typeface="Times New Roman" pitchFamily="18" charset="0"/>
                </a:rPr>
                <a:t>It might be easier to wipe up small spills and clean small areas with a paper towel.</a:t>
              </a:r>
            </a:p>
            <a:p>
              <a:pPr lvl="2">
                <a:spcAft>
                  <a:spcPts val="400"/>
                </a:spcAft>
                <a:buSzPts val="1000"/>
                <a:buFont typeface="Symbol" pitchFamily="18" charset="2"/>
                <a:buChar char="·"/>
              </a:pPr>
              <a:r>
                <a:rPr lang="en-US" sz="1400">
                  <a:solidFill>
                    <a:srgbClr val="000066"/>
                  </a:solidFill>
                  <a:latin typeface="Times New Roman" pitchFamily="18" charset="0"/>
                </a:rPr>
                <a:t>Use a dishcloth for cleaning larger areas.</a:t>
              </a:r>
            </a:p>
            <a:p>
              <a:pPr lvl="1">
                <a:spcAft>
                  <a:spcPts val="400"/>
                </a:spcAft>
                <a:buSzPts val="1000"/>
                <a:buFont typeface="Symbol" pitchFamily="18" charset="2"/>
                <a:buChar char="·"/>
              </a:pPr>
              <a:r>
                <a:rPr lang="en-US" sz="1400">
                  <a:solidFill>
                    <a:srgbClr val="000066"/>
                  </a:solidFill>
                  <a:latin typeface="Times New Roman" pitchFamily="18" charset="0"/>
                </a:rPr>
                <a:t>After each use just throw the paper towel away.</a:t>
              </a:r>
            </a:p>
            <a:p>
              <a:pPr>
                <a:spcAft>
                  <a:spcPts val="400"/>
                </a:spcAft>
              </a:pPr>
              <a:r>
                <a:rPr lang="en-US" sz="1400" b="1">
                  <a:solidFill>
                    <a:srgbClr val="000066"/>
                  </a:solidFill>
                  <a:latin typeface="Times New Roman" pitchFamily="18" charset="0"/>
                </a:rPr>
                <a:t>8.  Refrigerator/Freezer/Appliance Thermometer</a:t>
              </a:r>
            </a:p>
            <a:p>
              <a:pPr lvl="1">
                <a:spcAft>
                  <a:spcPts val="400"/>
                </a:spcAft>
                <a:buSzPts val="1000"/>
                <a:buFont typeface="Symbol" pitchFamily="18" charset="2"/>
                <a:buChar char="·"/>
              </a:pPr>
              <a:r>
                <a:rPr lang="en-US" sz="1400">
                  <a:solidFill>
                    <a:srgbClr val="000066"/>
                  </a:solidFill>
                  <a:latin typeface="Times New Roman" pitchFamily="18" charset="0"/>
                </a:rPr>
                <a:t>Use a thermometer so you know the inside temperature of your refrigerator and freezer.</a:t>
              </a:r>
            </a:p>
            <a:p>
              <a:pPr lvl="2">
                <a:spcAft>
                  <a:spcPts val="400"/>
                </a:spcAft>
                <a:buSzPts val="1000"/>
                <a:buFont typeface="Symbol" pitchFamily="18" charset="2"/>
                <a:buChar char="·"/>
              </a:pPr>
              <a:r>
                <a:rPr lang="en-US" sz="1400">
                  <a:solidFill>
                    <a:srgbClr val="000066"/>
                  </a:solidFill>
                  <a:latin typeface="Times New Roman" pitchFamily="18" charset="0"/>
                </a:rPr>
                <a:t>The refrigerator temperature control dial does not give the temperature.</a:t>
              </a:r>
              <a:endParaRPr lang="en-US"/>
            </a:p>
          </p:txBody>
        </p:sp>
        <p:pic>
          <p:nvPicPr>
            <p:cNvPr id="3084" name="Picture 12" descr="therm 4"/>
            <p:cNvPicPr>
              <a:picLocks noChangeAspect="1" noChangeArrowheads="1"/>
            </p:cNvPicPr>
            <p:nvPr/>
          </p:nvPicPr>
          <p:blipFill>
            <a:blip r:embed="rId3" cstate="print">
              <a:lum bright="12000" contrast="-6000"/>
            </a:blip>
            <a:srcRect/>
            <a:stretch>
              <a:fillRect/>
            </a:stretch>
          </p:blipFill>
          <p:spPr bwMode="auto">
            <a:xfrm>
              <a:off x="105356025" y="110847468"/>
              <a:ext cx="1885950" cy="18859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</p:pic>
      </p:grpSp>
      <p:grpSp>
        <p:nvGrpSpPr>
          <p:cNvPr id="3077" name="Group 13"/>
          <p:cNvGrpSpPr>
            <a:grpSpLocks/>
          </p:cNvGrpSpPr>
          <p:nvPr/>
        </p:nvGrpSpPr>
        <p:grpSpPr bwMode="auto">
          <a:xfrm>
            <a:off x="106908600" y="105665588"/>
            <a:ext cx="6565900" cy="9144000"/>
            <a:chOff x="103016304" y="105613200"/>
            <a:chExt cx="6565392" cy="9144000"/>
          </a:xfrm>
        </p:grpSpPr>
        <p:sp>
          <p:nvSpPr>
            <p:cNvPr id="3079" name="Text Box 14"/>
            <p:cNvSpPr txBox="1">
              <a:spLocks noChangeArrowheads="1" noChangeShapeType="1"/>
            </p:cNvSpPr>
            <p:nvPr/>
          </p:nvSpPr>
          <p:spPr bwMode="auto">
            <a:xfrm>
              <a:off x="103016304" y="114452400"/>
              <a:ext cx="6565392" cy="304800"/>
            </a:xfrm>
            <a:prstGeom prst="rect">
              <a:avLst/>
            </a:prstGeom>
            <a:solidFill>
              <a:srgbClr val="FFFFFF"/>
            </a:solidFill>
            <a:ln w="0" algn="in">
              <a:noFill/>
              <a:miter lim="800000"/>
              <a:headEnd/>
              <a:tailEnd/>
            </a:ln>
          </p:spPr>
          <p:txBody>
            <a:bodyPr lIns="36195" tIns="36195" rIns="36195" bIns="36195"/>
            <a:lstStyle/>
            <a:p>
              <a:pPr algn="ctr"/>
              <a:r>
                <a:rPr lang="en-US" sz="900">
                  <a:solidFill>
                    <a:srgbClr val="000000"/>
                  </a:solidFill>
                  <a:latin typeface="Copperplate Gothic Bold" pitchFamily="34" charset="0"/>
                </a:rPr>
                <a:t>Page </a:t>
              </a:r>
              <a:fld id="{4F6EF6DC-DBE5-49B2-89D7-9C3EAF9F29C9}" type="slidenum">
                <a:rPr lang="en-US" sz="900">
                  <a:solidFill>
                    <a:srgbClr val="000000"/>
                  </a:solidFill>
                  <a:latin typeface="Copperplate Gothic Bold" pitchFamily="34" charset="0"/>
                </a:rPr>
                <a:pPr algn="ctr"/>
                <a:t>3</a:t>
              </a:fld>
              <a:endParaRPr lang="en-US"/>
            </a:p>
          </p:txBody>
        </p:sp>
        <p:sp>
          <p:nvSpPr>
            <p:cNvPr id="3080" name="Text Box 15"/>
            <p:cNvSpPr txBox="1">
              <a:spLocks noChangeArrowheads="1"/>
            </p:cNvSpPr>
            <p:nvPr/>
          </p:nvSpPr>
          <p:spPr bwMode="auto">
            <a:xfrm>
              <a:off x="103016304" y="105613200"/>
              <a:ext cx="6565392" cy="8801100"/>
            </a:xfrm>
            <a:prstGeom prst="rect">
              <a:avLst/>
            </a:prstGeom>
            <a:noFill/>
            <a:ln w="6350" algn="in">
              <a:solidFill>
                <a:srgbClr val="99CCFF"/>
              </a:solidFill>
              <a:miter lim="800000"/>
              <a:headEnd/>
              <a:tailEnd/>
            </a:ln>
          </p:spPr>
          <p:txBody>
            <a:bodyPr tIns="36576" bIns="36576"/>
            <a:lstStyle/>
            <a:p>
              <a:pPr>
                <a:spcAft>
                  <a:spcPts val="400"/>
                </a:spcAft>
              </a:pPr>
              <a:r>
                <a:rPr lang="en-US" sz="1400" b="1">
                  <a:solidFill>
                    <a:srgbClr val="000066"/>
                  </a:solidFill>
                  <a:latin typeface="Times New Roman" pitchFamily="18" charset="0"/>
                </a:rPr>
                <a:t>4.  Long-handled Bottle Brush</a:t>
              </a:r>
            </a:p>
            <a:p>
              <a:pPr lvl="1">
                <a:spcAft>
                  <a:spcPts val="400"/>
                </a:spcAft>
                <a:buSzPts val="1000"/>
                <a:buFont typeface="Symbol" pitchFamily="18" charset="2"/>
                <a:buChar char="·"/>
              </a:pPr>
              <a:r>
                <a:rPr lang="en-US" sz="1400">
                  <a:solidFill>
                    <a:srgbClr val="000066"/>
                  </a:solidFill>
                  <a:latin typeface="Times New Roman" pitchFamily="18" charset="0"/>
                </a:rPr>
                <a:t>You will use this tool for cleaning jars and bottles. It also works well if you're trying to clean around the inside edges of pots and pans.</a:t>
              </a:r>
            </a:p>
            <a:p>
              <a:pPr>
                <a:spcAft>
                  <a:spcPts val="400"/>
                </a:spcAft>
              </a:pPr>
              <a:r>
                <a:rPr lang="en-US" sz="1400" b="1">
                  <a:solidFill>
                    <a:srgbClr val="000066"/>
                  </a:solidFill>
                  <a:latin typeface="Times New Roman" pitchFamily="18" charset="0"/>
                </a:rPr>
                <a:t>5.  Dish Cloths</a:t>
              </a:r>
            </a:p>
            <a:p>
              <a:pPr lvl="1">
                <a:spcAft>
                  <a:spcPts val="400"/>
                </a:spcAft>
                <a:buSzPts val="1000"/>
                <a:buFont typeface="Symbol" pitchFamily="18" charset="2"/>
                <a:buChar char="·"/>
              </a:pPr>
              <a:r>
                <a:rPr lang="en-US" sz="1400">
                  <a:solidFill>
                    <a:srgbClr val="000066"/>
                  </a:solidFill>
                  <a:latin typeface="Times New Roman" pitchFamily="18" charset="0"/>
                </a:rPr>
                <a:t>Use a clean dish cloth everyday to wash dishes, wipe up spills and clean the kitchen counter.</a:t>
              </a:r>
            </a:p>
            <a:p>
              <a:pPr lvl="1">
                <a:spcAft>
                  <a:spcPts val="400"/>
                </a:spcAft>
                <a:buSzPts val="1000"/>
                <a:buFont typeface="Symbol" pitchFamily="18" charset="2"/>
                <a:buChar char="·"/>
              </a:pPr>
              <a:r>
                <a:rPr lang="en-US" sz="1400">
                  <a:solidFill>
                    <a:srgbClr val="000066"/>
                  </a:solidFill>
                  <a:latin typeface="Times New Roman" pitchFamily="18" charset="0"/>
                </a:rPr>
                <a:t>Wash the dishcloth, after each meal, in the washing machine on hot water cycle and dry in a hot dryer (NO MORE C-LES).</a:t>
              </a:r>
            </a:p>
            <a:p>
              <a:pPr lvl="1">
                <a:spcAft>
                  <a:spcPts val="400"/>
                </a:spcAft>
                <a:buSzPts val="1000"/>
                <a:buFont typeface="Symbol" pitchFamily="18" charset="2"/>
                <a:buChar char="·"/>
              </a:pPr>
              <a:r>
                <a:rPr lang="en-US" sz="1400">
                  <a:solidFill>
                    <a:srgbClr val="000066"/>
                  </a:solidFill>
                  <a:latin typeface="Times New Roman" pitchFamily="18" charset="0"/>
                </a:rPr>
                <a:t>Dishcloths are easier to keep clean than sponges and can be purchased inexpensively.</a:t>
              </a:r>
            </a:p>
            <a:p>
              <a:pPr>
                <a:spcAft>
                  <a:spcPts val="400"/>
                </a:spcAft>
              </a:pPr>
              <a:r>
                <a:rPr lang="en-US" sz="1400" b="1">
                  <a:solidFill>
                    <a:srgbClr val="000066"/>
                  </a:solidFill>
                  <a:latin typeface="Times New Roman" pitchFamily="18" charset="0"/>
                </a:rPr>
                <a:t>6.  Mop</a:t>
              </a:r>
            </a:p>
            <a:p>
              <a:pPr lvl="1">
                <a:spcAft>
                  <a:spcPts val="400"/>
                </a:spcAft>
                <a:buSzPts val="1000"/>
                <a:buFont typeface="Symbol" pitchFamily="18" charset="2"/>
                <a:buChar char="·"/>
              </a:pPr>
              <a:r>
                <a:rPr lang="en-US" sz="1400">
                  <a:solidFill>
                    <a:srgbClr val="000066"/>
                  </a:solidFill>
                  <a:latin typeface="Times New Roman" pitchFamily="18" charset="0"/>
                </a:rPr>
                <a:t>For your safety, wet spills should be cleaned up immediately.  After sweeping, mop kitchen floors for cleanliness and to prevent the growth of CLES.</a:t>
              </a:r>
            </a:p>
            <a:p>
              <a:pPr>
                <a:spcAft>
                  <a:spcPts val="400"/>
                </a:spcAft>
              </a:pPr>
              <a:r>
                <a:rPr lang="en-US" sz="1400" b="1">
                  <a:solidFill>
                    <a:srgbClr val="000066"/>
                  </a:solidFill>
                  <a:latin typeface="Times New Roman" pitchFamily="18" charset="0"/>
                </a:rPr>
                <a:t>7.  Paper Towels</a:t>
              </a:r>
            </a:p>
            <a:p>
              <a:pPr lvl="1">
                <a:spcAft>
                  <a:spcPts val="400"/>
                </a:spcAft>
                <a:buSzPts val="1000"/>
                <a:buFont typeface="Symbol" pitchFamily="18" charset="2"/>
                <a:buChar char="·"/>
              </a:pPr>
              <a:r>
                <a:rPr lang="en-US" sz="1400">
                  <a:solidFill>
                    <a:srgbClr val="000066"/>
                  </a:solidFill>
                  <a:latin typeface="Times New Roman" pitchFamily="18" charset="0"/>
                </a:rPr>
                <a:t>You can use paper towels to clean the kitchen or maybe use a combination of paper towels and dishcloths.</a:t>
              </a:r>
            </a:p>
            <a:p>
              <a:pPr lvl="2">
                <a:spcAft>
                  <a:spcPts val="400"/>
                </a:spcAft>
                <a:buSzPts val="1000"/>
                <a:buFont typeface="Symbol" pitchFamily="18" charset="2"/>
                <a:buChar char="·"/>
              </a:pPr>
              <a:r>
                <a:rPr lang="en-US" sz="1400">
                  <a:solidFill>
                    <a:srgbClr val="000066"/>
                  </a:solidFill>
                  <a:latin typeface="Times New Roman" pitchFamily="18" charset="0"/>
                </a:rPr>
                <a:t>It might be easier to wipe up small spills and clean small areas with a paper towel.</a:t>
              </a:r>
            </a:p>
            <a:p>
              <a:pPr lvl="2">
                <a:spcAft>
                  <a:spcPts val="400"/>
                </a:spcAft>
                <a:buSzPts val="1000"/>
                <a:buFont typeface="Symbol" pitchFamily="18" charset="2"/>
                <a:buChar char="·"/>
              </a:pPr>
              <a:r>
                <a:rPr lang="en-US" sz="1400">
                  <a:solidFill>
                    <a:srgbClr val="000066"/>
                  </a:solidFill>
                  <a:latin typeface="Times New Roman" pitchFamily="18" charset="0"/>
                </a:rPr>
                <a:t>Use a dishcloth for cleaning larger areas.</a:t>
              </a:r>
            </a:p>
            <a:p>
              <a:pPr lvl="1">
                <a:spcAft>
                  <a:spcPts val="400"/>
                </a:spcAft>
                <a:buSzPts val="1000"/>
                <a:buFont typeface="Symbol" pitchFamily="18" charset="2"/>
                <a:buChar char="·"/>
              </a:pPr>
              <a:r>
                <a:rPr lang="en-US" sz="1400">
                  <a:solidFill>
                    <a:srgbClr val="000066"/>
                  </a:solidFill>
                  <a:latin typeface="Times New Roman" pitchFamily="18" charset="0"/>
                </a:rPr>
                <a:t>After each use just throw the paper towel away.</a:t>
              </a:r>
            </a:p>
            <a:p>
              <a:pPr>
                <a:spcAft>
                  <a:spcPts val="400"/>
                </a:spcAft>
              </a:pPr>
              <a:r>
                <a:rPr lang="en-US" sz="1400" b="1">
                  <a:solidFill>
                    <a:srgbClr val="000066"/>
                  </a:solidFill>
                  <a:latin typeface="Times New Roman" pitchFamily="18" charset="0"/>
                </a:rPr>
                <a:t>8.  Refrigerator/Freezer/Appliance Thermometer</a:t>
              </a:r>
            </a:p>
            <a:p>
              <a:pPr lvl="1">
                <a:spcAft>
                  <a:spcPts val="400"/>
                </a:spcAft>
                <a:buSzPts val="1000"/>
                <a:buFont typeface="Symbol" pitchFamily="18" charset="2"/>
                <a:buChar char="·"/>
              </a:pPr>
              <a:r>
                <a:rPr lang="en-US" sz="1400">
                  <a:solidFill>
                    <a:srgbClr val="000066"/>
                  </a:solidFill>
                  <a:latin typeface="Times New Roman" pitchFamily="18" charset="0"/>
                </a:rPr>
                <a:t>Use a thermometer so you know the inside temperature of your refrigerator and freezer.</a:t>
              </a:r>
            </a:p>
            <a:p>
              <a:pPr lvl="2">
                <a:spcAft>
                  <a:spcPts val="400"/>
                </a:spcAft>
                <a:buSzPts val="1000"/>
                <a:buFont typeface="Symbol" pitchFamily="18" charset="2"/>
                <a:buChar char="·"/>
              </a:pPr>
              <a:r>
                <a:rPr lang="en-US" sz="1400">
                  <a:solidFill>
                    <a:srgbClr val="000066"/>
                  </a:solidFill>
                  <a:latin typeface="Times New Roman" pitchFamily="18" charset="0"/>
                </a:rPr>
                <a:t>The refrigerator temperature control dial does not give the temperature.</a:t>
              </a:r>
              <a:endParaRPr lang="en-US"/>
            </a:p>
          </p:txBody>
        </p:sp>
        <p:pic>
          <p:nvPicPr>
            <p:cNvPr id="3081" name="Picture 16" descr="therm 4"/>
            <p:cNvPicPr>
              <a:picLocks noChangeAspect="1" noChangeArrowheads="1"/>
            </p:cNvPicPr>
            <p:nvPr/>
          </p:nvPicPr>
          <p:blipFill>
            <a:blip r:embed="rId3" cstate="print">
              <a:lum bright="12000" contrast="-6000"/>
            </a:blip>
            <a:srcRect/>
            <a:stretch>
              <a:fillRect/>
            </a:stretch>
          </p:blipFill>
          <p:spPr bwMode="auto">
            <a:xfrm>
              <a:off x="105356025" y="110847468"/>
              <a:ext cx="1885950" cy="18859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</p:pic>
      </p:grpSp>
      <p:pic>
        <p:nvPicPr>
          <p:cNvPr id="3078" name="Picture 17" descr="MCHH01126_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48400" y="4267200"/>
            <a:ext cx="1979613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latin typeface="Baskerville Old Face" pitchFamily="18" charset="0"/>
              </a:rPr>
              <a:t>Preparing for a Possible </a:t>
            </a:r>
            <a:br>
              <a:rPr lang="en-US" sz="4000" smtClean="0">
                <a:latin typeface="Baskerville Old Face" pitchFamily="18" charset="0"/>
              </a:rPr>
            </a:br>
            <a:r>
              <a:rPr lang="en-US" sz="4000" smtClean="0">
                <a:latin typeface="Baskerville Old Face" pitchFamily="18" charset="0"/>
              </a:rPr>
              <a:t>Power Outage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Baskerville Old Face" pitchFamily="18" charset="0"/>
              </a:rPr>
              <a:t>Purchase a generator</a:t>
            </a:r>
          </a:p>
          <a:p>
            <a:pPr eaLnBrk="1" hangingPunct="1"/>
            <a:r>
              <a:rPr lang="en-US" smtClean="0">
                <a:latin typeface="Baskerville Old Face" pitchFamily="18" charset="0"/>
              </a:rPr>
              <a:t>Have a cooler</a:t>
            </a:r>
          </a:p>
          <a:p>
            <a:pPr lvl="1" eaLnBrk="1" hangingPunct="1"/>
            <a:r>
              <a:rPr lang="en-US" smtClean="0">
                <a:latin typeface="Baskerville Old Face" pitchFamily="18" charset="0"/>
              </a:rPr>
              <a:t>This will be used to store food and keep it cold</a:t>
            </a:r>
          </a:p>
          <a:p>
            <a:pPr eaLnBrk="1" hangingPunct="1"/>
            <a:r>
              <a:rPr lang="en-US" smtClean="0">
                <a:latin typeface="Baskerville Old Face" pitchFamily="18" charset="0"/>
              </a:rPr>
              <a:t>Freeze refrigerated items that are not going to be used immediately</a:t>
            </a:r>
          </a:p>
          <a:p>
            <a:pPr lvl="1" eaLnBrk="1" hangingPunct="1"/>
            <a:r>
              <a:rPr lang="en-US" sz="3200" smtClean="0">
                <a:latin typeface="Baskerville Old Face" pitchFamily="18" charset="0"/>
              </a:rPr>
              <a:t>Meat</a:t>
            </a:r>
          </a:p>
          <a:p>
            <a:pPr lvl="1" eaLnBrk="1" hangingPunct="1"/>
            <a:r>
              <a:rPr lang="en-US" sz="3200" smtClean="0">
                <a:latin typeface="Baskerville Old Face" pitchFamily="18" charset="0"/>
              </a:rPr>
              <a:t>Milk and leftovers</a:t>
            </a:r>
          </a:p>
          <a:p>
            <a:pPr eaLnBrk="1" hangingPunct="1"/>
            <a:endParaRPr lang="en-US" smtClean="0">
              <a:latin typeface="Baskerville Old Face" pitchFamily="18" charset="0"/>
            </a:endParaRPr>
          </a:p>
        </p:txBody>
      </p:sp>
      <p:pic>
        <p:nvPicPr>
          <p:cNvPr id="4100" name="Picture 5" descr="MCj0356955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4419600"/>
            <a:ext cx="2514600" cy="223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7" descr="MCj0397666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53200" y="1219200"/>
            <a:ext cx="2362200" cy="170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Baskerville Old Face" pitchFamily="18" charset="0"/>
              </a:rPr>
              <a:t>What to do during a Power Outage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Baskerville Old Face" pitchFamily="18" charset="0"/>
              </a:rPr>
              <a:t>Keep refrigerator and freezer doors closed</a:t>
            </a:r>
          </a:p>
          <a:p>
            <a:pPr lvl="1" eaLnBrk="1" hangingPunct="1"/>
            <a:r>
              <a:rPr lang="en-US" smtClean="0">
                <a:latin typeface="Baskerville Old Face" pitchFamily="18" charset="0"/>
              </a:rPr>
              <a:t>This will keep the food cold </a:t>
            </a:r>
          </a:p>
          <a:p>
            <a:pPr eaLnBrk="1" hangingPunct="1"/>
            <a:r>
              <a:rPr lang="en-US" smtClean="0">
                <a:latin typeface="Baskerville Old Face" pitchFamily="18" charset="0"/>
              </a:rPr>
              <a:t>Keep foods close together in the freezer</a:t>
            </a:r>
          </a:p>
          <a:p>
            <a:pPr lvl="1" eaLnBrk="1" hangingPunct="1"/>
            <a:r>
              <a:rPr lang="en-US" smtClean="0">
                <a:latin typeface="Baskerville Old Face" pitchFamily="18" charset="0"/>
              </a:rPr>
              <a:t>This will help the freezer keep its           temperature longer </a:t>
            </a:r>
          </a:p>
          <a:p>
            <a:pPr eaLnBrk="1" hangingPunct="1"/>
            <a:r>
              <a:rPr lang="en-US" smtClean="0">
                <a:latin typeface="Baskerville Old Face" pitchFamily="18" charset="0"/>
              </a:rPr>
              <a:t>Place foods in a cooler with                               frozen ice or gel packs</a:t>
            </a:r>
          </a:p>
          <a:p>
            <a:pPr lvl="1" eaLnBrk="1" hangingPunct="1"/>
            <a:r>
              <a:rPr lang="en-US" smtClean="0">
                <a:latin typeface="Baskerville Old Face" pitchFamily="18" charset="0"/>
              </a:rPr>
              <a:t>Do this only if the freezer is full</a:t>
            </a:r>
          </a:p>
        </p:txBody>
      </p:sp>
      <p:pic>
        <p:nvPicPr>
          <p:cNvPr id="5124" name="Picture 6" descr="MCj0215837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3581400"/>
            <a:ext cx="2819400" cy="210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latin typeface="Baskerville Old Face" pitchFamily="18" charset="0"/>
              </a:rPr>
              <a:t>What to do during a Power Outage Cont.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Baskerville Old Face" pitchFamily="18" charset="0"/>
              </a:rPr>
              <a:t>Do not place food outside</a:t>
            </a:r>
          </a:p>
          <a:p>
            <a:pPr lvl="1" eaLnBrk="1" hangingPunct="1"/>
            <a:r>
              <a:rPr lang="en-US" sz="2400" smtClean="0">
                <a:latin typeface="Baskerville Old Face" pitchFamily="18" charset="0"/>
              </a:rPr>
              <a:t>Temperatures can vary</a:t>
            </a:r>
          </a:p>
          <a:p>
            <a:pPr lvl="1" eaLnBrk="1" hangingPunct="1"/>
            <a:r>
              <a:rPr lang="en-US" sz="2400" smtClean="0">
                <a:latin typeface="Baskerville Old Face" pitchFamily="18" charset="0"/>
              </a:rPr>
              <a:t>Animals might get the food</a:t>
            </a:r>
          </a:p>
          <a:p>
            <a:pPr eaLnBrk="1" hangingPunct="1"/>
            <a:r>
              <a:rPr lang="en-US" sz="2800" smtClean="0">
                <a:latin typeface="Baskerville Old Face" pitchFamily="18" charset="0"/>
              </a:rPr>
              <a:t>If it is cold outside:</a:t>
            </a:r>
          </a:p>
          <a:p>
            <a:pPr lvl="1" eaLnBrk="1" hangingPunct="1"/>
            <a:r>
              <a:rPr lang="en-US" sz="2400" smtClean="0">
                <a:latin typeface="Baskerville Old Face" pitchFamily="18" charset="0"/>
              </a:rPr>
              <a:t>Fill empty containers with water and place outside to freeze</a:t>
            </a:r>
          </a:p>
          <a:p>
            <a:pPr lvl="1" eaLnBrk="1" hangingPunct="1"/>
            <a:r>
              <a:rPr lang="en-US" sz="2400" smtClean="0">
                <a:latin typeface="Baskerville Old Face" pitchFamily="18" charset="0"/>
              </a:rPr>
              <a:t>Snow and ice can be used in a separate container</a:t>
            </a:r>
          </a:p>
          <a:p>
            <a:pPr lvl="1" eaLnBrk="1" hangingPunct="1"/>
            <a:r>
              <a:rPr lang="en-US" sz="2400" smtClean="0">
                <a:latin typeface="Baskerville Old Face" pitchFamily="18" charset="0"/>
              </a:rPr>
              <a:t>Use the frozen containers in the refrigerator, freezer, or cooler</a:t>
            </a:r>
          </a:p>
          <a:p>
            <a:pPr lvl="1" eaLnBrk="1" hangingPunct="1"/>
            <a:endParaRPr lang="en-US" sz="2400" smtClean="0">
              <a:latin typeface="Baskerville Old Face" pitchFamily="18" charset="0"/>
            </a:endParaRPr>
          </a:p>
          <a:p>
            <a:pPr lvl="1" eaLnBrk="1" hangingPunct="1">
              <a:buFontTx/>
              <a:buNone/>
            </a:pPr>
            <a:endParaRPr lang="en-US" sz="2400" smtClean="0">
              <a:latin typeface="Baskerville Old Face" pitchFamily="18" charset="0"/>
            </a:endParaRPr>
          </a:p>
        </p:txBody>
      </p:sp>
      <p:pic>
        <p:nvPicPr>
          <p:cNvPr id="6148" name="Picture 9" descr="MPj0406748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1600200"/>
            <a:ext cx="2057400" cy="178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10" descr="MPj0406905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3600" y="4953000"/>
            <a:ext cx="2209800" cy="147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latin typeface="Baskerville Old Face" pitchFamily="18" charset="0"/>
              </a:rPr>
              <a:t>Preparing Food during a Power Outage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Baskerville Old Face" pitchFamily="18" charset="0"/>
              </a:rPr>
              <a:t>Heat foods outdoors</a:t>
            </a:r>
          </a:p>
          <a:p>
            <a:pPr lvl="1" eaLnBrk="1" hangingPunct="1"/>
            <a:r>
              <a:rPr lang="en-US" smtClean="0">
                <a:latin typeface="Baskerville Old Face" pitchFamily="18" charset="0"/>
              </a:rPr>
              <a:t>Camp Stoves</a:t>
            </a:r>
          </a:p>
          <a:p>
            <a:pPr lvl="1" eaLnBrk="1" hangingPunct="1"/>
            <a:r>
              <a:rPr lang="en-US" smtClean="0">
                <a:latin typeface="Baskerville Old Face" pitchFamily="18" charset="0"/>
              </a:rPr>
              <a:t>Grills</a:t>
            </a:r>
          </a:p>
          <a:p>
            <a:pPr lvl="1" eaLnBrk="1" hangingPunct="1"/>
            <a:r>
              <a:rPr lang="en-US" smtClean="0">
                <a:latin typeface="Baskerville Old Face" pitchFamily="18" charset="0"/>
              </a:rPr>
              <a:t>Contained Fires</a:t>
            </a:r>
          </a:p>
          <a:p>
            <a:pPr eaLnBrk="1" hangingPunct="1"/>
            <a:r>
              <a:rPr lang="en-US" smtClean="0">
                <a:latin typeface="Baskerville Old Face" pitchFamily="18" charset="0"/>
              </a:rPr>
              <a:t>Build a fire</a:t>
            </a:r>
          </a:p>
          <a:p>
            <a:pPr lvl="1" eaLnBrk="1" hangingPunct="1"/>
            <a:r>
              <a:rPr lang="en-US" smtClean="0">
                <a:latin typeface="Baskerville Old Face" pitchFamily="18" charset="0"/>
              </a:rPr>
              <a:t>Use the fireplace to heat food</a:t>
            </a:r>
          </a:p>
        </p:txBody>
      </p:sp>
      <p:pic>
        <p:nvPicPr>
          <p:cNvPr id="7172" name="Picture 4" descr="MCHH01505_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4419600"/>
            <a:ext cx="1960563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9" descr="MCj0354853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24400" y="1600200"/>
            <a:ext cx="3200400" cy="218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latin typeface="Baskerville Old Face" pitchFamily="18" charset="0"/>
              </a:rPr>
              <a:t>Handling Food After A Power Outage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Baskerville Old Face" pitchFamily="18" charset="0"/>
              </a:rPr>
              <a:t>Discard refrigerated perishable foods after 4 hours without power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latin typeface="Baskerville Old Face" pitchFamily="18" charset="0"/>
              </a:rPr>
              <a:t>Milk and other dairy products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latin typeface="Baskerville Old Face" pitchFamily="18" charset="0"/>
              </a:rPr>
              <a:t>Meat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Baskerville Old Face" pitchFamily="18" charset="0"/>
              </a:rPr>
              <a:t>Check the foods temperatures.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latin typeface="Baskerville Old Face" pitchFamily="18" charset="0"/>
              </a:rPr>
              <a:t>If the temperature is below 40˚F, 			     the food should be safe to eat.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Baskerville Old Face" pitchFamily="18" charset="0"/>
              </a:rPr>
              <a:t>Check for ice crystals on foods in the freezer.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latin typeface="Baskerville Old Face" pitchFamily="18" charset="0"/>
              </a:rPr>
              <a:t>Food can be refrozen or cooked.</a:t>
            </a:r>
          </a:p>
        </p:txBody>
      </p:sp>
      <p:pic>
        <p:nvPicPr>
          <p:cNvPr id="8196" name="Picture 6" descr="TCA60921_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0" y="2133600"/>
            <a:ext cx="2362200" cy="22907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8197" name="TextBox 6"/>
          <p:cNvSpPr txBox="1">
            <a:spLocks noChangeArrowheads="1"/>
          </p:cNvSpPr>
          <p:nvPr/>
        </p:nvSpPr>
        <p:spPr bwMode="auto">
          <a:xfrm>
            <a:off x="6781800" y="3733800"/>
            <a:ext cx="1676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Food </a:t>
            </a:r>
            <a:r>
              <a:rPr lang="en-US" b="1" dirty="0">
                <a:solidFill>
                  <a:srgbClr val="FF0000"/>
                </a:solidFill>
              </a:rPr>
              <a:t>Thermometer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latin typeface="Baskerville Old Face" pitchFamily="18" charset="0"/>
              </a:rPr>
              <a:t>Handling Food After A Power Outage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Baskerville Old Face" pitchFamily="18" charset="0"/>
              </a:rPr>
              <a:t>Throw out any foods that have</a:t>
            </a:r>
          </a:p>
          <a:p>
            <a:pPr lvl="1" eaLnBrk="1" hangingPunct="1"/>
            <a:r>
              <a:rPr lang="en-US" smtClean="0">
                <a:latin typeface="Baskerville Old Face" pitchFamily="18" charset="0"/>
              </a:rPr>
              <a:t>Unusual texture</a:t>
            </a:r>
          </a:p>
          <a:p>
            <a:pPr lvl="1" eaLnBrk="1" hangingPunct="1"/>
            <a:r>
              <a:rPr lang="en-US" smtClean="0">
                <a:latin typeface="Baskerville Old Face" pitchFamily="18" charset="0"/>
              </a:rPr>
              <a:t>Color</a:t>
            </a:r>
          </a:p>
          <a:p>
            <a:pPr lvl="1" eaLnBrk="1" hangingPunct="1"/>
            <a:r>
              <a:rPr lang="en-US" smtClean="0">
                <a:latin typeface="Baskerville Old Face" pitchFamily="18" charset="0"/>
              </a:rPr>
              <a:t>Odor</a:t>
            </a:r>
          </a:p>
          <a:p>
            <a:pPr lvl="1" eaLnBrk="1" hangingPunct="1"/>
            <a:endParaRPr lang="en-US" smtClean="0">
              <a:latin typeface="Baskerville Old Face" pitchFamily="18" charset="0"/>
            </a:endParaRPr>
          </a:p>
          <a:p>
            <a:pPr lvl="1" eaLnBrk="1" hangingPunct="1">
              <a:buFontTx/>
              <a:buNone/>
            </a:pPr>
            <a:endParaRPr lang="en-US" smtClean="0">
              <a:latin typeface="Baskerville Old Face" pitchFamily="18" charset="0"/>
            </a:endParaRPr>
          </a:p>
          <a:p>
            <a:pPr eaLnBrk="1" hangingPunct="1"/>
            <a:endParaRPr lang="en-US" smtClean="0">
              <a:latin typeface="Baskerville Old Face" pitchFamily="18" charset="0"/>
            </a:endParaRPr>
          </a:p>
          <a:p>
            <a:pPr eaLnBrk="1" hangingPunct="1"/>
            <a:r>
              <a:rPr lang="en-US" smtClean="0">
                <a:latin typeface="Baskerville Old Face" pitchFamily="18" charset="0"/>
              </a:rPr>
              <a:t>NEVER TASTE food to see if it is safe.</a:t>
            </a:r>
          </a:p>
        </p:txBody>
      </p:sp>
      <p:pic>
        <p:nvPicPr>
          <p:cNvPr id="9220" name="Picture 8" descr="MCj0433859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2133600"/>
            <a:ext cx="3200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2">
      <a:dk1>
        <a:srgbClr val="2D2015"/>
      </a:dk1>
      <a:lt1>
        <a:srgbClr val="FFFFFF"/>
      </a:lt1>
      <a:dk2>
        <a:srgbClr val="523E26"/>
      </a:dk2>
      <a:lt2>
        <a:srgbClr val="DFC08D"/>
      </a:lt2>
      <a:accent1>
        <a:srgbClr val="8C7B70"/>
      </a:accent1>
      <a:accent2>
        <a:srgbClr val="8F5F2F"/>
      </a:accent2>
      <a:accent3>
        <a:srgbClr val="B3AFAC"/>
      </a:accent3>
      <a:accent4>
        <a:srgbClr val="DADADA"/>
      </a:accent4>
      <a:accent5>
        <a:srgbClr val="C5BFBB"/>
      </a:accent5>
      <a:accent6>
        <a:srgbClr val="81552A"/>
      </a:accent6>
      <a:hlink>
        <a:srgbClr val="CCB400"/>
      </a:hlink>
      <a:folHlink>
        <a:srgbClr val="8C9EA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823</Words>
  <Application>Microsoft Office PowerPoint</Application>
  <PresentationFormat>On-screen Show (4:3)</PresentationFormat>
  <Paragraphs>109</Paragraphs>
  <Slides>12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Default Design</vt:lpstr>
      <vt:lpstr>Preparing For And Keeping Food Safe During A  Power Outage</vt:lpstr>
      <vt:lpstr>Preparing for a Possible  Power Outage</vt:lpstr>
      <vt:lpstr>Preparing for a Possible  Power Outage</vt:lpstr>
      <vt:lpstr>Preparing for a Possible  Power Outage</vt:lpstr>
      <vt:lpstr>What to do during a Power Outage</vt:lpstr>
      <vt:lpstr>What to do during a Power Outage Cont.</vt:lpstr>
      <vt:lpstr>Preparing Food during a Power Outage</vt:lpstr>
      <vt:lpstr>Handling Food After A Power Outage</vt:lpstr>
      <vt:lpstr>Handling Food After A Power Outage</vt:lpstr>
      <vt:lpstr> When In Doubt, Throw The  Food Out! </vt:lpstr>
      <vt:lpstr>Conclusion</vt:lpstr>
      <vt:lpstr>Conclusion</vt:lpstr>
    </vt:vector>
  </TitlesOfParts>
  <Company>TSU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Preparing For And Keeping Food Safe During A  Power Outage</dc:title>
  <dc:creator>Richard</dc:creator>
  <cp:lastModifiedBy>Richard</cp:lastModifiedBy>
  <cp:revision>35</cp:revision>
  <dcterms:created xsi:type="dcterms:W3CDTF">2009-08-05T16:25:41Z</dcterms:created>
  <dcterms:modified xsi:type="dcterms:W3CDTF">2011-06-24T14:29:06Z</dcterms:modified>
</cp:coreProperties>
</file>